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1" r:id="rId3"/>
    <p:sldId id="264" r:id="rId4"/>
    <p:sldId id="262" r:id="rId5"/>
    <p:sldId id="265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34D"/>
    <a:srgbClr val="285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90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" userId="bc06744b-3e40-4ef3-a774-61531cd20b7e" providerId="ADAL" clId="{91B73A25-4D1F-4D91-8DC6-56DED8359A5A}"/>
    <pc:docChg chg="modSld">
      <pc:chgData name="Sebastian" userId="bc06744b-3e40-4ef3-a774-61531cd20b7e" providerId="ADAL" clId="{91B73A25-4D1F-4D91-8DC6-56DED8359A5A}" dt="2021-02-03T18:36:38.097" v="1" actId="20577"/>
      <pc:docMkLst>
        <pc:docMk/>
      </pc:docMkLst>
      <pc:sldChg chg="modSp mod">
        <pc:chgData name="Sebastian" userId="bc06744b-3e40-4ef3-a774-61531cd20b7e" providerId="ADAL" clId="{91B73A25-4D1F-4D91-8DC6-56DED8359A5A}" dt="2021-02-03T18:36:38.097" v="1" actId="20577"/>
        <pc:sldMkLst>
          <pc:docMk/>
          <pc:sldMk cId="2081428257" sldId="261"/>
        </pc:sldMkLst>
        <pc:spChg chg="mod">
          <ac:chgData name="Sebastian" userId="bc06744b-3e40-4ef3-a774-61531cd20b7e" providerId="ADAL" clId="{91B73A25-4D1F-4D91-8DC6-56DED8359A5A}" dt="2021-02-03T18:36:38.097" v="1" actId="20577"/>
          <ac:spMkLst>
            <pc:docMk/>
            <pc:sldMk cId="2081428257" sldId="26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0AD7E-EF68-45B5-B461-4BFC630E395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0330695-5A24-43B4-8132-639768471516}">
      <dgm:prSet phldrT="[Text]" custT="1"/>
      <dgm:spPr>
        <a:solidFill>
          <a:srgbClr val="00B0F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1200" b="1" dirty="0">
              <a:solidFill>
                <a:schemeClr val="bg1"/>
              </a:solidFill>
              <a:latin typeface="Comic Sans MS" panose="030F0702030302020204" pitchFamily="66" charset="0"/>
            </a:rPr>
            <a:t>1</a:t>
          </a:r>
          <a:r>
            <a:rPr lang="de-DE" sz="1400" b="1" dirty="0">
              <a:solidFill>
                <a:schemeClr val="bg1"/>
              </a:solidFill>
              <a:latin typeface="Comic Sans MS" panose="030F0702030302020204" pitchFamily="66" charset="0"/>
            </a:rPr>
            <a:t>. Respekt Schulmotto</a:t>
          </a:r>
        </a:p>
        <a:p>
          <a:r>
            <a:rPr lang="de-DE" sz="1400" b="1" dirty="0">
              <a:solidFill>
                <a:schemeClr val="bg1"/>
              </a:solidFill>
              <a:latin typeface="Comic Sans MS" panose="030F0702030302020204" pitchFamily="66" charset="0"/>
            </a:rPr>
            <a:t>Kernregeln /             Verhaltensweisen</a:t>
          </a:r>
          <a:endParaRPr lang="de-DE" sz="1400" b="1" dirty="0">
            <a:solidFill>
              <a:schemeClr val="bg1"/>
            </a:solidFill>
          </a:endParaRPr>
        </a:p>
      </dgm:t>
    </dgm:pt>
    <dgm:pt modelId="{AB14F3F4-E0B4-4D8A-B125-8F297E4F7E70}" type="parTrans" cxnId="{6E3671AA-1814-40C3-A215-84F40054FB97}">
      <dgm:prSet/>
      <dgm:spPr/>
      <dgm:t>
        <a:bodyPr/>
        <a:lstStyle/>
        <a:p>
          <a:endParaRPr lang="de-DE"/>
        </a:p>
      </dgm:t>
    </dgm:pt>
    <dgm:pt modelId="{B81EFA05-A3FA-4BD6-BE3C-09DB599E0F79}" type="sibTrans" cxnId="{6E3671AA-1814-40C3-A215-84F40054FB97}">
      <dgm:prSet/>
      <dgm:spPr/>
      <dgm:t>
        <a:bodyPr/>
        <a:lstStyle/>
        <a:p>
          <a:endParaRPr lang="de-DE"/>
        </a:p>
      </dgm:t>
    </dgm:pt>
    <dgm:pt modelId="{1B3E755D-702F-45FD-ACA8-41104F63F6A3}">
      <dgm:prSet phldrT="[Text]" custT="1"/>
      <dgm:spPr>
        <a:solidFill>
          <a:srgbClr val="00B0F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1400" b="1" dirty="0">
              <a:solidFill>
                <a:schemeClr val="bg1"/>
              </a:solidFill>
              <a:latin typeface="Comic Sans MS" panose="030F0702030302020204" pitchFamily="66" charset="0"/>
            </a:rPr>
            <a:t>2. Piktogramme für Schul- und Klassenregeln</a:t>
          </a:r>
          <a:endParaRPr lang="de-DE" sz="1400" b="1" dirty="0">
            <a:solidFill>
              <a:schemeClr val="bg1"/>
            </a:solidFill>
          </a:endParaRPr>
        </a:p>
      </dgm:t>
    </dgm:pt>
    <dgm:pt modelId="{E339315B-0FFC-4B54-B578-1B23BBF72B2A}" type="parTrans" cxnId="{A915F8B0-4BA0-453B-B597-8D68826D07C7}">
      <dgm:prSet/>
      <dgm:spPr/>
      <dgm:t>
        <a:bodyPr/>
        <a:lstStyle/>
        <a:p>
          <a:endParaRPr lang="de-DE"/>
        </a:p>
      </dgm:t>
    </dgm:pt>
    <dgm:pt modelId="{C35F247B-A7C6-4E1E-B618-4DD590F5FF57}" type="sibTrans" cxnId="{A915F8B0-4BA0-453B-B597-8D68826D07C7}">
      <dgm:prSet/>
      <dgm:spPr/>
      <dgm:t>
        <a:bodyPr/>
        <a:lstStyle/>
        <a:p>
          <a:endParaRPr lang="de-DE"/>
        </a:p>
      </dgm:t>
    </dgm:pt>
    <dgm:pt modelId="{7EFC5D2F-0750-4AEB-8618-D85381DED111}">
      <dgm:prSet phldrT="[Text]" custT="1"/>
      <dgm:spPr>
        <a:solidFill>
          <a:srgbClr val="00B0F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14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/>
              <a:cs typeface="Times New Roman"/>
            </a:rPr>
            <a:t>4. Mitgestaltungs-möglichkeiten durch Schüler</a:t>
          </a:r>
          <a:endParaRPr lang="de-DE" sz="1400" b="1" dirty="0">
            <a:solidFill>
              <a:schemeClr val="bg1"/>
            </a:solidFill>
          </a:endParaRPr>
        </a:p>
      </dgm:t>
    </dgm:pt>
    <dgm:pt modelId="{895FD494-CA17-4614-948F-75BCAC4BFE54}" type="parTrans" cxnId="{B7F67363-8334-4190-982E-6CBD23C52B99}">
      <dgm:prSet/>
      <dgm:spPr/>
      <dgm:t>
        <a:bodyPr/>
        <a:lstStyle/>
        <a:p>
          <a:endParaRPr lang="de-DE"/>
        </a:p>
      </dgm:t>
    </dgm:pt>
    <dgm:pt modelId="{B9261359-B185-41CA-A73A-466C0DA208B5}" type="sibTrans" cxnId="{B7F67363-8334-4190-982E-6CBD23C52B99}">
      <dgm:prSet/>
      <dgm:spPr/>
      <dgm:t>
        <a:bodyPr/>
        <a:lstStyle/>
        <a:p>
          <a:endParaRPr lang="de-DE"/>
        </a:p>
      </dgm:t>
    </dgm:pt>
    <dgm:pt modelId="{C3D9D7A9-5198-4DFD-87F4-BAC74F7C35B5}">
      <dgm:prSet custT="1"/>
      <dgm:spPr>
        <a:solidFill>
          <a:srgbClr val="00B0F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1400" b="1" dirty="0">
              <a:solidFill>
                <a:schemeClr val="bg1"/>
              </a:solidFill>
              <a:latin typeface="Comic Sans MS" panose="030F0702030302020204" pitchFamily="66" charset="0"/>
            </a:rPr>
            <a:t>3. Umsetzung „Wochenmotto</a:t>
          </a:r>
          <a:r>
            <a:rPr lang="de-DE" sz="1200" dirty="0">
              <a:solidFill>
                <a:srgbClr val="FFC000"/>
              </a:solidFill>
              <a:latin typeface="Comic Sans MS" panose="030F0702030302020204" pitchFamily="66" charset="0"/>
            </a:rPr>
            <a:t>“</a:t>
          </a:r>
        </a:p>
      </dgm:t>
    </dgm:pt>
    <dgm:pt modelId="{8EFB530F-9876-418E-84D9-83FFE2B13632}" type="parTrans" cxnId="{A5973E6C-B618-4216-A195-2AE8E147AEDD}">
      <dgm:prSet/>
      <dgm:spPr/>
      <dgm:t>
        <a:bodyPr/>
        <a:lstStyle/>
        <a:p>
          <a:endParaRPr lang="de-DE"/>
        </a:p>
      </dgm:t>
    </dgm:pt>
    <dgm:pt modelId="{828B1BC2-6AC2-4F5B-A763-76BE4D16F65A}" type="sibTrans" cxnId="{A5973E6C-B618-4216-A195-2AE8E147AEDD}">
      <dgm:prSet/>
      <dgm:spPr/>
      <dgm:t>
        <a:bodyPr/>
        <a:lstStyle/>
        <a:p>
          <a:endParaRPr lang="de-DE"/>
        </a:p>
      </dgm:t>
    </dgm:pt>
    <dgm:pt modelId="{5BA58F81-76AC-4636-8392-11545FBF7599}" type="pres">
      <dgm:prSet presAssocID="{9D10AD7E-EF68-45B5-B461-4BFC630E3954}" presName="matrix" presStyleCnt="0">
        <dgm:presLayoutVars>
          <dgm:chMax val="1"/>
          <dgm:dir/>
          <dgm:resizeHandles val="exact"/>
        </dgm:presLayoutVars>
      </dgm:prSet>
      <dgm:spPr/>
    </dgm:pt>
    <dgm:pt modelId="{CF9B1C7F-0843-4469-A0BA-8B555EA67FDE}" type="pres">
      <dgm:prSet presAssocID="{9D10AD7E-EF68-45B5-B461-4BFC630E3954}" presName="axisShape" presStyleLbl="bgShp" presStyleIdx="0" presStyleCnt="1" custLinFactNeighborX="-1158" custLinFactNeighborY="7414"/>
      <dgm:spPr/>
    </dgm:pt>
    <dgm:pt modelId="{E3210D74-096D-4F0D-A7A3-F121EA39D934}" type="pres">
      <dgm:prSet presAssocID="{9D10AD7E-EF68-45B5-B461-4BFC630E3954}" presName="rect1" presStyleLbl="node1" presStyleIdx="0" presStyleCnt="4" custScaleX="101219" custScaleY="95429">
        <dgm:presLayoutVars>
          <dgm:chMax val="0"/>
          <dgm:chPref val="0"/>
          <dgm:bulletEnabled val="1"/>
        </dgm:presLayoutVars>
      </dgm:prSet>
      <dgm:spPr/>
    </dgm:pt>
    <dgm:pt modelId="{9E16694C-56F2-4E51-8FD1-78A35222F423}" type="pres">
      <dgm:prSet presAssocID="{9D10AD7E-EF68-45B5-B461-4BFC630E3954}" presName="rect2" presStyleLbl="node1" presStyleIdx="1" presStyleCnt="4" custLinFactNeighborX="-3189" custLinFactNeighborY="2286">
        <dgm:presLayoutVars>
          <dgm:chMax val="0"/>
          <dgm:chPref val="0"/>
          <dgm:bulletEnabled val="1"/>
        </dgm:presLayoutVars>
      </dgm:prSet>
      <dgm:spPr/>
    </dgm:pt>
    <dgm:pt modelId="{5650B3C1-7BE6-4C33-AD0B-2D947DF55C8B}" type="pres">
      <dgm:prSet presAssocID="{9D10AD7E-EF68-45B5-B461-4BFC630E395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D21111D-FC86-4967-B970-109F3E822F14}" type="pres">
      <dgm:prSet presAssocID="{9D10AD7E-EF68-45B5-B461-4BFC630E3954}" presName="rect4" presStyleLbl="node1" presStyleIdx="3" presStyleCnt="4" custLinFactNeighborX="518" custLinFactNeighborY="-294">
        <dgm:presLayoutVars>
          <dgm:chMax val="0"/>
          <dgm:chPref val="0"/>
          <dgm:bulletEnabled val="1"/>
        </dgm:presLayoutVars>
      </dgm:prSet>
      <dgm:spPr/>
    </dgm:pt>
  </dgm:ptLst>
  <dgm:cxnLst>
    <dgm:cxn modelId="{B7F67363-8334-4190-982E-6CBD23C52B99}" srcId="{9D10AD7E-EF68-45B5-B461-4BFC630E3954}" destId="{7EFC5D2F-0750-4AEB-8618-D85381DED111}" srcOrd="3" destOrd="0" parTransId="{895FD494-CA17-4614-948F-75BCAC4BFE54}" sibTransId="{B9261359-B185-41CA-A73A-466C0DA208B5}"/>
    <dgm:cxn modelId="{A5973E6C-B618-4216-A195-2AE8E147AEDD}" srcId="{9D10AD7E-EF68-45B5-B461-4BFC630E3954}" destId="{C3D9D7A9-5198-4DFD-87F4-BAC74F7C35B5}" srcOrd="2" destOrd="0" parTransId="{8EFB530F-9876-418E-84D9-83FFE2B13632}" sibTransId="{828B1BC2-6AC2-4F5B-A763-76BE4D16F65A}"/>
    <dgm:cxn modelId="{69140A55-4CF2-45FE-87AE-E5EFE069948C}" type="presOf" srcId="{50330695-5A24-43B4-8132-639768471516}" destId="{E3210D74-096D-4F0D-A7A3-F121EA39D934}" srcOrd="0" destOrd="0" presId="urn:microsoft.com/office/officeart/2005/8/layout/matrix2"/>
    <dgm:cxn modelId="{3C218F7A-43C1-49A3-A674-96E50A7D8956}" type="presOf" srcId="{9D10AD7E-EF68-45B5-B461-4BFC630E3954}" destId="{5BA58F81-76AC-4636-8392-11545FBF7599}" srcOrd="0" destOrd="0" presId="urn:microsoft.com/office/officeart/2005/8/layout/matrix2"/>
    <dgm:cxn modelId="{EC597694-DFEA-4CAD-98CA-2A525E5ECE21}" type="presOf" srcId="{7EFC5D2F-0750-4AEB-8618-D85381DED111}" destId="{7D21111D-FC86-4967-B970-109F3E822F14}" srcOrd="0" destOrd="0" presId="urn:microsoft.com/office/officeart/2005/8/layout/matrix2"/>
    <dgm:cxn modelId="{6E3671AA-1814-40C3-A215-84F40054FB97}" srcId="{9D10AD7E-EF68-45B5-B461-4BFC630E3954}" destId="{50330695-5A24-43B4-8132-639768471516}" srcOrd="0" destOrd="0" parTransId="{AB14F3F4-E0B4-4D8A-B125-8F297E4F7E70}" sibTransId="{B81EFA05-A3FA-4BD6-BE3C-09DB599E0F79}"/>
    <dgm:cxn modelId="{A915F8B0-4BA0-453B-B597-8D68826D07C7}" srcId="{9D10AD7E-EF68-45B5-B461-4BFC630E3954}" destId="{1B3E755D-702F-45FD-ACA8-41104F63F6A3}" srcOrd="1" destOrd="0" parTransId="{E339315B-0FFC-4B54-B578-1B23BBF72B2A}" sibTransId="{C35F247B-A7C6-4E1E-B618-4DD590F5FF57}"/>
    <dgm:cxn modelId="{219CE1BC-A39A-43DC-9EDD-C57F44FFF03E}" type="presOf" srcId="{1B3E755D-702F-45FD-ACA8-41104F63F6A3}" destId="{9E16694C-56F2-4E51-8FD1-78A35222F423}" srcOrd="0" destOrd="0" presId="urn:microsoft.com/office/officeart/2005/8/layout/matrix2"/>
    <dgm:cxn modelId="{70AD38E4-A952-4B22-80D8-020FED9A388D}" type="presOf" srcId="{C3D9D7A9-5198-4DFD-87F4-BAC74F7C35B5}" destId="{5650B3C1-7BE6-4C33-AD0B-2D947DF55C8B}" srcOrd="0" destOrd="0" presId="urn:microsoft.com/office/officeart/2005/8/layout/matrix2"/>
    <dgm:cxn modelId="{B0014436-A61F-430A-A90C-58789AC3B3D8}" type="presParOf" srcId="{5BA58F81-76AC-4636-8392-11545FBF7599}" destId="{CF9B1C7F-0843-4469-A0BA-8B555EA67FDE}" srcOrd="0" destOrd="0" presId="urn:microsoft.com/office/officeart/2005/8/layout/matrix2"/>
    <dgm:cxn modelId="{B71D572F-DB80-429C-9C2D-224313BFB5BA}" type="presParOf" srcId="{5BA58F81-76AC-4636-8392-11545FBF7599}" destId="{E3210D74-096D-4F0D-A7A3-F121EA39D934}" srcOrd="1" destOrd="0" presId="urn:microsoft.com/office/officeart/2005/8/layout/matrix2"/>
    <dgm:cxn modelId="{05FA13AF-3642-43EE-8EB6-B9B63C409E3A}" type="presParOf" srcId="{5BA58F81-76AC-4636-8392-11545FBF7599}" destId="{9E16694C-56F2-4E51-8FD1-78A35222F423}" srcOrd="2" destOrd="0" presId="urn:microsoft.com/office/officeart/2005/8/layout/matrix2"/>
    <dgm:cxn modelId="{7A1400EF-0491-4AAF-90B8-0CD273E5F47D}" type="presParOf" srcId="{5BA58F81-76AC-4636-8392-11545FBF7599}" destId="{5650B3C1-7BE6-4C33-AD0B-2D947DF55C8B}" srcOrd="3" destOrd="0" presId="urn:microsoft.com/office/officeart/2005/8/layout/matrix2"/>
    <dgm:cxn modelId="{56FF810F-FD30-453C-9727-8258B7989019}" type="presParOf" srcId="{5BA58F81-76AC-4636-8392-11545FBF7599}" destId="{7D21111D-FC86-4967-B970-109F3E822F1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1C7F-0843-4469-A0BA-8B555EA67FDE}">
      <dsp:nvSpPr>
        <dsp:cNvPr id="0" name=""/>
        <dsp:cNvSpPr/>
      </dsp:nvSpPr>
      <dsp:spPr>
        <a:xfrm>
          <a:off x="792086" y="0"/>
          <a:ext cx="4856088" cy="48560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10D74-096D-4F0D-A7A3-F121EA39D934}">
      <dsp:nvSpPr>
        <dsp:cNvPr id="0" name=""/>
        <dsp:cNvSpPr/>
      </dsp:nvSpPr>
      <dsp:spPr>
        <a:xfrm>
          <a:off x="1152126" y="360040"/>
          <a:ext cx="1966113" cy="185364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  <a:latin typeface="Comic Sans MS" panose="030F0702030302020204" pitchFamily="66" charset="0"/>
            </a:rPr>
            <a:t>1</a:t>
          </a:r>
          <a:r>
            <a:rPr lang="de-DE" sz="1400" b="1" kern="1200" dirty="0">
              <a:solidFill>
                <a:schemeClr val="bg1"/>
              </a:solidFill>
              <a:latin typeface="Comic Sans MS" panose="030F0702030302020204" pitchFamily="66" charset="0"/>
            </a:rPr>
            <a:t>. Respekt Schulmotto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bg1"/>
              </a:solidFill>
              <a:latin typeface="Comic Sans MS" panose="030F0702030302020204" pitchFamily="66" charset="0"/>
            </a:rPr>
            <a:t>Kernregeln /             Verhaltensweisen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1242614" y="450528"/>
        <a:ext cx="1785137" cy="1672670"/>
      </dsp:txXfrm>
    </dsp:sp>
    <dsp:sp modelId="{9E16694C-56F2-4E51-8FD1-78A35222F423}">
      <dsp:nvSpPr>
        <dsp:cNvPr id="0" name=""/>
        <dsp:cNvSpPr/>
      </dsp:nvSpPr>
      <dsp:spPr>
        <a:xfrm>
          <a:off x="3384382" y="360049"/>
          <a:ext cx="1942435" cy="194243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bg1"/>
              </a:solidFill>
              <a:latin typeface="Comic Sans MS" panose="030F0702030302020204" pitchFamily="66" charset="0"/>
            </a:rPr>
            <a:t>2. Piktogramme für Schul- und Klassenregeln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3479204" y="454871"/>
        <a:ext cx="1752791" cy="1752791"/>
      </dsp:txXfrm>
    </dsp:sp>
    <dsp:sp modelId="{5650B3C1-7BE6-4C33-AD0B-2D947DF55C8B}">
      <dsp:nvSpPr>
        <dsp:cNvPr id="0" name=""/>
        <dsp:cNvSpPr/>
      </dsp:nvSpPr>
      <dsp:spPr>
        <a:xfrm>
          <a:off x="1163965" y="2598007"/>
          <a:ext cx="1942435" cy="194243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bg1"/>
              </a:solidFill>
              <a:latin typeface="Comic Sans MS" panose="030F0702030302020204" pitchFamily="66" charset="0"/>
            </a:rPr>
            <a:t>3. Umsetzung „Wochenmotto</a:t>
          </a:r>
          <a:r>
            <a:rPr lang="de-DE" sz="1200" kern="1200" dirty="0">
              <a:solidFill>
                <a:srgbClr val="FFC000"/>
              </a:solidFill>
              <a:latin typeface="Comic Sans MS" panose="030F0702030302020204" pitchFamily="66" charset="0"/>
            </a:rPr>
            <a:t>“</a:t>
          </a:r>
        </a:p>
      </dsp:txBody>
      <dsp:txXfrm>
        <a:off x="1258787" y="2692829"/>
        <a:ext cx="1752791" cy="1752791"/>
      </dsp:txXfrm>
    </dsp:sp>
    <dsp:sp modelId="{7D21111D-FC86-4967-B970-109F3E822F14}">
      <dsp:nvSpPr>
        <dsp:cNvPr id="0" name=""/>
        <dsp:cNvSpPr/>
      </dsp:nvSpPr>
      <dsp:spPr>
        <a:xfrm>
          <a:off x="3456388" y="2592296"/>
          <a:ext cx="1942435" cy="194243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/>
              <a:cs typeface="Times New Roman"/>
            </a:rPr>
            <a:t>4. Mitgestaltungs-möglichkeiten durch Schüler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3551210" y="2687118"/>
        <a:ext cx="1752791" cy="175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D9FF4-D841-4746-B17E-7585E188A537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A92C9-5BFB-4C00-AF81-C61064084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02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6135E3-49D3-479C-9964-CBF10038BAF8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41BB325-8A83-4724-9B16-8014928493F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5400" dirty="0">
                <a:solidFill>
                  <a:schemeClr val="accent2"/>
                </a:solidFill>
              </a:rPr>
              <a:t>S</a:t>
            </a:r>
            <a:r>
              <a:rPr lang="de-DE" sz="5400" dirty="0">
                <a:solidFill>
                  <a:srgbClr val="96D34D"/>
                </a:solidFill>
              </a:rPr>
              <a:t>ESS</a:t>
            </a:r>
            <a:r>
              <a:rPr lang="de-DE" sz="5400" dirty="0">
                <a:solidFill>
                  <a:srgbClr val="0070C0"/>
                </a:solidFill>
              </a:rPr>
              <a:t>- Konzept </a:t>
            </a:r>
          </a:p>
          <a:p>
            <a:pPr marL="0" indent="0" algn="ctr">
              <a:buNone/>
            </a:pPr>
            <a:r>
              <a:rPr lang="de-DE" sz="4400" dirty="0">
                <a:solidFill>
                  <a:srgbClr val="0070C0"/>
                </a:solidFill>
              </a:rPr>
              <a:t>zur Förderung sozialer Verhaltensweisen </a:t>
            </a:r>
          </a:p>
          <a:p>
            <a:pPr marL="0" indent="0" algn="ctr">
              <a:buNone/>
            </a:pPr>
            <a:r>
              <a:rPr lang="de-DE" sz="4400" dirty="0">
                <a:solidFill>
                  <a:srgbClr val="0070C0"/>
                </a:solidFill>
              </a:rPr>
              <a:t>in der Eva- Seligmann- Schule</a:t>
            </a:r>
          </a:p>
        </p:txBody>
      </p:sp>
      <p:pic>
        <p:nvPicPr>
          <p:cNvPr id="4" name="Grafik 3" descr="http://www.eva-seligmann-schule.de/images/logo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45224"/>
            <a:ext cx="238125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95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>
                <a:solidFill>
                  <a:schemeClr val="tx2"/>
                </a:solidFill>
              </a:rPr>
              <a:t>Zielstellungen von S-ESS</a:t>
            </a:r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4344596"/>
          </a:xfrm>
        </p:spPr>
        <p:txBody>
          <a:bodyPr>
            <a:normAutofit fontScale="3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Werte und Normen des gemeinschaftlichen Zusammenlebens  sollen immer wieder aufgefrischt und reflektiert werden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Regelbewusstsein und Regeleinhaltung soll geschult werden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Selbsteinschätzung soll verbessert werden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Vorbereitung auf Leben und Arbeit  im Sinne von „</a:t>
            </a:r>
            <a:r>
              <a:rPr lang="de-DE" sz="5600" dirty="0" err="1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social</a:t>
            </a: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5600" dirty="0" err="1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skills</a:t>
            </a: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“ wird als wichtig angesehen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Verantwortungsgefühl gegenüber mich und meiner sozialen und natürlichen Umwelt soll gestärkt werden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56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Lernen von Sozialverhalten wird als wichtige Grundlage der Persönlichkeitsentwicklung angesehen (Selbstverwirklichung in sozialer Integration)</a:t>
            </a:r>
          </a:p>
          <a:p>
            <a:endParaRPr lang="de-DE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2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tx2"/>
                </a:solidFill>
              </a:rPr>
              <a:t>Zielstellungen von S-ESS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Soziale Wertevermittlung sehen wir als Gegenantwort auf zunehmende „sozialer Verrohung“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Gemeinschaftsgefühl und Partizipation soll gefördert werden durch ein Schulmotto und die Mitwirkungsmöglichkeiten aller Mitglieder der Schulfamilie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Vertrautheit, Sicherheit und Verlässlichkeit durch Wiedererkennung der Struktur wird als wichtig erachtet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Schule soll als Lern- und Lebensraum verstanden werden; die Planung und Durchführung von Festen und gemeinsamen Unternehmungen soll gefördert werden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Die SMV soll als wichtiger Bestandteil für die Mitwirkung von Schülern an schulischen Gestaltungsprozessen gefördert und weiter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1080120" cy="3240360"/>
          </a:xfrm>
        </p:spPr>
        <p:txBody>
          <a:bodyPr vert="vert270"/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Bausteine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8396" y="1048057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30582024"/>
              </p:ext>
            </p:extLst>
          </p:nvPr>
        </p:nvGraphicFramePr>
        <p:xfrm>
          <a:off x="1403648" y="188640"/>
          <a:ext cx="6552728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7596336" y="908720"/>
            <a:ext cx="1080120" cy="324036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>
                <a:solidFill>
                  <a:srgbClr val="FFC000"/>
                </a:solidFill>
              </a:rPr>
              <a:t>S</a:t>
            </a:r>
            <a:r>
              <a:rPr lang="de-DE" dirty="0">
                <a:solidFill>
                  <a:srgbClr val="00B0F0"/>
                </a:solidFill>
              </a:rPr>
              <a:t>ESS</a:t>
            </a:r>
          </a:p>
        </p:txBody>
      </p:sp>
    </p:spTree>
    <p:extLst>
      <p:ext uri="{BB962C8B-B14F-4D97-AF65-F5344CB8AC3E}">
        <p14:creationId xmlns:p14="http://schemas.microsoft.com/office/powerpoint/2010/main" val="291914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4492334" cy="6398466"/>
          </a:xfrm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Schulmotto</a:t>
            </a:r>
          </a:p>
        </p:txBody>
      </p:sp>
    </p:spTree>
    <p:extLst>
      <p:ext uri="{BB962C8B-B14F-4D97-AF65-F5344CB8AC3E}">
        <p14:creationId xmlns:p14="http://schemas.microsoft.com/office/powerpoint/2010/main" val="313692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sz="2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Wozu? Wichtige Aspekte im Dialog mit den Schülern</a:t>
            </a:r>
            <a:endParaRPr lang="de-DE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9844" y="908720"/>
            <a:ext cx="8266652" cy="4776644"/>
          </a:xfrm>
        </p:spPr>
        <p:txBody>
          <a:bodyPr>
            <a:normAutofit fontScale="47500" lnSpcReduction="20000"/>
          </a:bodyPr>
          <a:lstStyle/>
          <a:p>
            <a:endParaRPr lang="de-DE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Soziales Verhalten ist ein Teil deiner Persönlichkeit.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Du entwickelst dich positiv.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Unsere Mottos sind wichtig, damit wir gut miteinander auskommen.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So fühlt sich Gemeinschaft gut an.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Alle ziehen an einem Strang. 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Alle kennen die Regeln.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Jeder weiß wie es funktioniert.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Du fühlst dich in der Schule sicher.</a:t>
            </a:r>
          </a:p>
          <a:p>
            <a:pPr marL="0" indent="0">
              <a:buNone/>
            </a:pPr>
            <a:r>
              <a:rPr lang="de-DE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-   Du lernst an dir Stärken und Schwächen kennen.</a:t>
            </a: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  <a:latin typeface="Comic Sans MS" panose="030F0702030302020204" pitchFamily="66" charset="0"/>
              </a:rPr>
              <a:t>  </a:t>
            </a: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de-D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de-DE" sz="4300" b="1" dirty="0">
                <a:solidFill>
                  <a:schemeClr val="tx2"/>
                </a:solidFill>
                <a:latin typeface="Comic Sans MS" panose="030F0702030302020204" pitchFamily="66" charset="0"/>
              </a:rPr>
              <a:t>Unser Schulhausklima wird sich verändern</a:t>
            </a:r>
            <a:endParaRPr lang="de-DE" sz="43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4300" dirty="0">
                <a:solidFill>
                  <a:schemeClr val="tx2"/>
                </a:solidFill>
                <a:latin typeface="Comic Sans MS" panose="030F0702030302020204" pitchFamily="66" charset="0"/>
              </a:rPr>
              <a:t> </a:t>
            </a:r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4106650" y="4050196"/>
            <a:ext cx="484632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52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Comic Sans MS" panose="030F0702030302020204" pitchFamily="66" charset="0"/>
              </a:rPr>
              <a:t>So </a:t>
            </a:r>
            <a:r>
              <a:rPr lang="de-D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funktioniert´s</a:t>
            </a:r>
            <a:r>
              <a:rPr lang="de-DE" b="1" dirty="0">
                <a:solidFill>
                  <a:schemeClr val="tx2"/>
                </a:solidFill>
                <a:latin typeface="Comic Sans MS" panose="030F0702030302020204" pitchFamily="66" charset="0"/>
              </a:rPr>
              <a:t>!</a:t>
            </a:r>
            <a:br>
              <a:rPr lang="de-DE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de-DE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764704"/>
            <a:ext cx="7704856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-  24x „Motto der Woche“ je 1 Woche 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-  hängt an der weißen Tafel im Eingangsbereich aus</a:t>
            </a:r>
          </a:p>
          <a:p>
            <a:pPr marL="0" indent="0">
              <a:buNone/>
            </a:pPr>
            <a:r>
              <a:rPr lang="de-DE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- Einführung </a:t>
            </a: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am Freitag/Montag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  Durchsage Schülersprecher „Motto der Woche“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  Klassensprecher holen die Regel vor dem Sekretariat ab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  Motto in der Einsteckhülle im  Klassenzimmer anbringen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- Abschluss Ende der Woche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 Selbstreflexion der Woche im S-ESS Heft 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 Holzkiste mit Heft und Puzzlestempel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 abstempeln „dieses Motto kann ich “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 Platz bleibt frei „übe ich noch“</a:t>
            </a:r>
          </a:p>
          <a:p>
            <a:pPr marL="0" indent="0">
              <a:buNone/>
            </a:pPr>
            <a:r>
              <a:rPr lang="de-DE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-  Flexible Gestaltung</a:t>
            </a:r>
          </a:p>
          <a:p>
            <a:pPr marL="0" indent="0">
              <a:buNone/>
            </a:pPr>
            <a:r>
              <a:rPr lang="de-DE" sz="1100" dirty="0">
                <a:solidFill>
                  <a:schemeClr val="tx2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170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fürs Zuhören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90517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14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nkel">
  <a:themeElements>
    <a:clrScheme name="Winke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Winkel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nk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383</Words>
  <Application>Microsoft Office PowerPoint</Application>
  <PresentationFormat>Bildschirmpräsentation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Franklin Gothic Medium</vt:lpstr>
      <vt:lpstr>Wingdings</vt:lpstr>
      <vt:lpstr>Winkel</vt:lpstr>
      <vt:lpstr>PowerPoint-Präsentation</vt:lpstr>
      <vt:lpstr>Zielstellungen von S-ESS </vt:lpstr>
      <vt:lpstr>Zielstellungen von S-ESS</vt:lpstr>
      <vt:lpstr>Bausteine</vt:lpstr>
      <vt:lpstr>PowerPoint-Präsentation</vt:lpstr>
      <vt:lpstr>Wozu? Wichtige Aspekte im Dialog mit den Schülern</vt:lpstr>
      <vt:lpstr>So funktioniert´s! </vt:lpstr>
      <vt:lpstr>Danke fürs Zuhören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Buchner</dc:creator>
  <cp:lastModifiedBy>Sebastian Esper</cp:lastModifiedBy>
  <cp:revision>17</cp:revision>
  <dcterms:created xsi:type="dcterms:W3CDTF">2020-02-12T11:58:58Z</dcterms:created>
  <dcterms:modified xsi:type="dcterms:W3CDTF">2021-02-03T18:36:46Z</dcterms:modified>
</cp:coreProperties>
</file>